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86"/>
  </p:notesMasterIdLst>
  <p:handoutMasterIdLst>
    <p:handoutMasterId r:id="rId87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462" r:id="rId21"/>
    <p:sldId id="380" r:id="rId22"/>
    <p:sldId id="463" r:id="rId23"/>
    <p:sldId id="407" r:id="rId24"/>
    <p:sldId id="392" r:id="rId25"/>
    <p:sldId id="357" r:id="rId26"/>
    <p:sldId id="358" r:id="rId27"/>
    <p:sldId id="359" r:id="rId28"/>
    <p:sldId id="399" r:id="rId29"/>
    <p:sldId id="400" r:id="rId30"/>
    <p:sldId id="408" r:id="rId31"/>
    <p:sldId id="474" r:id="rId32"/>
    <p:sldId id="423" r:id="rId33"/>
    <p:sldId id="416" r:id="rId34"/>
    <p:sldId id="409" r:id="rId35"/>
    <p:sldId id="410" r:id="rId36"/>
    <p:sldId id="411" r:id="rId37"/>
    <p:sldId id="412" r:id="rId38"/>
    <p:sldId id="413" r:id="rId39"/>
    <p:sldId id="414" r:id="rId40"/>
    <p:sldId id="368" r:id="rId41"/>
    <p:sldId id="431" r:id="rId42"/>
    <p:sldId id="393" r:id="rId43"/>
    <p:sldId id="387" r:id="rId44"/>
    <p:sldId id="395" r:id="rId45"/>
    <p:sldId id="429" r:id="rId46"/>
    <p:sldId id="430" r:id="rId47"/>
    <p:sldId id="396" r:id="rId48"/>
    <p:sldId id="382" r:id="rId49"/>
    <p:sldId id="397" r:id="rId50"/>
    <p:sldId id="385" r:id="rId51"/>
    <p:sldId id="432" r:id="rId52"/>
    <p:sldId id="433" r:id="rId53"/>
    <p:sldId id="398" r:id="rId54"/>
    <p:sldId id="386" r:id="rId55"/>
    <p:sldId id="434" r:id="rId56"/>
    <p:sldId id="435" r:id="rId57"/>
    <p:sldId id="442" r:id="rId58"/>
    <p:sldId id="404" r:id="rId59"/>
    <p:sldId id="381" r:id="rId60"/>
    <p:sldId id="403" r:id="rId61"/>
    <p:sldId id="436" r:id="rId62"/>
    <p:sldId id="437" r:id="rId63"/>
    <p:sldId id="418" r:id="rId64"/>
    <p:sldId id="440" r:id="rId65"/>
    <p:sldId id="443" r:id="rId66"/>
    <p:sldId id="469" r:id="rId67"/>
    <p:sldId id="464" r:id="rId68"/>
    <p:sldId id="470" r:id="rId69"/>
    <p:sldId id="473" r:id="rId70"/>
    <p:sldId id="450" r:id="rId71"/>
    <p:sldId id="451" r:id="rId72"/>
    <p:sldId id="444" r:id="rId73"/>
    <p:sldId id="466" r:id="rId74"/>
    <p:sldId id="467" r:id="rId75"/>
    <p:sldId id="468" r:id="rId76"/>
    <p:sldId id="446" r:id="rId77"/>
    <p:sldId id="471" r:id="rId78"/>
    <p:sldId id="472" r:id="rId79"/>
    <p:sldId id="456" r:id="rId80"/>
    <p:sldId id="457" r:id="rId81"/>
    <p:sldId id="448" r:id="rId82"/>
    <p:sldId id="460" r:id="rId83"/>
    <p:sldId id="461" r:id="rId84"/>
    <p:sldId id="438" r:id="rId85"/>
  </p:sldIdLst>
  <p:sldSz cx="12192000" cy="68580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DFDS" panose="00000500000000000000" pitchFamily="2" charset="0"/>
      <p:regular r:id="rId92"/>
      <p:bold r:id="rId93"/>
      <p:italic r:id="rId94"/>
    </p:embeddedFont>
    <p:embeddedFont>
      <p:font typeface="DFDS Bold" panose="00000800000000000000" pitchFamily="2" charset="0"/>
      <p:bold r:id="rId95"/>
    </p:embeddedFont>
    <p:embeddedFont>
      <p:font typeface="DFDS Light" panose="00000400000000000000" pitchFamily="2" charset="0"/>
      <p:regular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55" d="100"/>
          <a:sy n="155" d="100"/>
        </p:scale>
        <p:origin x="162" y="222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font" Target="fonts/font2.fntdata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6.fntdata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Primitives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DBDD263C-F652-495C-9421-EF4A50169186}">
      <dgm:prSet/>
      <dgm:spPr/>
      <dgm:t>
        <a:bodyPr/>
        <a:lstStyle/>
        <a:p>
          <a:r>
            <a:rPr lang="en-US" dirty="0"/>
            <a:t>EKS (Hellman)</a:t>
          </a:r>
        </a:p>
      </dgm:t>
    </dgm:pt>
    <dgm:pt modelId="{0150363F-28EC-49AD-8CDB-4FF31CEF1F1F}" type="parTrans" cxnId="{ACD6F236-B4CA-4875-AA89-E6DB3E5D13FA}">
      <dgm:prSet/>
      <dgm:spPr/>
      <dgm:t>
        <a:bodyPr/>
        <a:lstStyle/>
        <a:p>
          <a:endParaRPr lang="da-DK"/>
        </a:p>
      </dgm:t>
    </dgm:pt>
    <dgm:pt modelId="{B45A003A-622B-4558-BAC9-2D3B03C2962A}" type="sibTrans" cxnId="{ACD6F236-B4CA-4875-AA89-E6DB3E5D13FA}">
      <dgm:prSet/>
      <dgm:spPr/>
      <dgm:t>
        <a:bodyPr/>
        <a:lstStyle/>
        <a:p>
          <a:endParaRPr lang="da-DK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7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7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7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7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7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C8AC7315-D3F2-483F-8D0F-4874DD5EA1A9}" type="pres">
      <dgm:prSet presAssocID="{DBDD263C-F652-495C-9421-EF4A50169186}" presName="textNode" presStyleLbl="node1" presStyleIdx="5" presStyleCnt="7">
        <dgm:presLayoutVars>
          <dgm:bulletEnabled val="1"/>
        </dgm:presLayoutVars>
      </dgm:prSet>
      <dgm:spPr/>
    </dgm:pt>
    <dgm:pt modelId="{B704C4D1-3BA8-4104-A22C-EE0A73B75FBA}" type="pres">
      <dgm:prSet presAssocID="{B45A003A-622B-4558-BAC9-2D3B03C2962A}" presName="sibTrans" presStyleCnt="0"/>
      <dgm:spPr/>
    </dgm:pt>
    <dgm:pt modelId="{234D0A35-B628-40DB-880F-F41E6740D644}" type="pres">
      <dgm:prSet presAssocID="{98B7283A-9D77-415B-8ECC-D43E3D24679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ACD6F236-B4CA-4875-AA89-E6DB3E5D13FA}" srcId="{33F6CF7F-7C05-4CC7-A03E-2BDBDEBE5051}" destId="{DBDD263C-F652-495C-9421-EF4A50169186}" srcOrd="5" destOrd="0" parTransId="{0150363F-28EC-49AD-8CDB-4FF31CEF1F1F}" sibTransId="{B45A003A-622B-4558-BAC9-2D3B03C2962A}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6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8CC0B8F7-69B2-400F-8CD1-5193363AC1CC}" type="presOf" srcId="{DBDD263C-F652-495C-9421-EF4A50169186}" destId="{C8AC7315-D3F2-483F-8D0F-4874DD5EA1A9}" srcOrd="0" destOrd="0" presId="urn:microsoft.com/office/officeart/2005/8/layout/hProcess9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AF106186-C332-490B-A265-60A48943B5CA}" type="presParOf" srcId="{A7B82D27-447E-4FAD-A4BB-CED5622127D4}" destId="{C8AC7315-D3F2-483F-8D0F-4874DD5EA1A9}" srcOrd="10" destOrd="0" presId="urn:microsoft.com/office/officeart/2005/8/layout/hProcess9"/>
    <dgm:cxn modelId="{106B93CB-0F7B-4FC0-8AA9-C3A710F1FB31}" type="presParOf" srcId="{A7B82D27-447E-4FAD-A4BB-CED5622127D4}" destId="{B704C4D1-3BA8-4104-A22C-EE0A73B75FBA}" srcOrd="11" destOrd="0" presId="urn:microsoft.com/office/officeart/2005/8/layout/hProcess9"/>
    <dgm:cxn modelId="{11D91A5E-A690-4D65-83F5-AF161CDA8173}" type="presParOf" srcId="{A7B82D27-447E-4FAD-A4BB-CED5622127D4}" destId="{234D0A35-B628-40DB-880F-F41E6740D64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5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5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5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5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C14FEA74-9114-4E5B-B4D8-B212505A8A08}" type="pres">
      <dgm:prSet presAssocID="{7B8264BB-2ACD-4749-A586-5EC5928ADB6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4" destOrd="0" parTransId="{44BD74A0-59EF-48C0-8417-3B2EC6EF204D}" sibTransId="{34B7F219-C002-4B2D-8F68-37DCB86EDD92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5BC36528-98E6-4876-B21B-8D1EE5370643}" type="presParOf" srcId="{A7B82D27-447E-4FAD-A4BB-CED5622127D4}" destId="{C14FEA74-9114-4E5B-B4D8-B212505A8A0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7698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picture</a:t>
          </a:r>
        </a:p>
      </dsp:txBody>
      <dsp:txXfrm>
        <a:off x="63589" y="914587"/>
        <a:ext cx="1228629" cy="1033147"/>
      </dsp:txXfrm>
    </dsp:sp>
    <dsp:sp modelId="{3FB451EB-C8FF-4B1D-A594-27C97946F24E}">
      <dsp:nvSpPr>
        <dsp:cNvPr id="0" name=""/>
        <dsp:cNvSpPr/>
      </dsp:nvSpPr>
      <dsp:spPr>
        <a:xfrm>
          <a:off x="1496016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Basics</a:t>
          </a:r>
        </a:p>
      </dsp:txBody>
      <dsp:txXfrm>
        <a:off x="1551907" y="914587"/>
        <a:ext cx="1228629" cy="1033147"/>
      </dsp:txXfrm>
    </dsp:sp>
    <dsp:sp modelId="{85DB3C2C-F0EF-4458-B722-8D5D0E262489}">
      <dsp:nvSpPr>
        <dsp:cNvPr id="0" name=""/>
        <dsp:cNvSpPr/>
      </dsp:nvSpPr>
      <dsp:spPr>
        <a:xfrm>
          <a:off x="2984335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Primitives</a:t>
          </a:r>
          <a:endParaRPr lang="en-US" sz="1400" kern="1200" dirty="0"/>
        </a:p>
      </dsp:txBody>
      <dsp:txXfrm>
        <a:off x="3040226" y="914587"/>
        <a:ext cx="1228629" cy="1033147"/>
      </dsp:txXfrm>
    </dsp:sp>
    <dsp:sp modelId="{95D10706-CEBD-4E11-922E-2870D42FABA9}">
      <dsp:nvSpPr>
        <dsp:cNvPr id="0" name=""/>
        <dsp:cNvSpPr/>
      </dsp:nvSpPr>
      <dsp:spPr>
        <a:xfrm>
          <a:off x="4472653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Networking</a:t>
          </a:r>
          <a:endParaRPr lang="en-US" sz="1400" kern="1200" dirty="0"/>
        </a:p>
      </dsp:txBody>
      <dsp:txXfrm>
        <a:off x="4528544" y="914587"/>
        <a:ext cx="1228629" cy="1033147"/>
      </dsp:txXfrm>
    </dsp:sp>
    <dsp:sp modelId="{6DBA44F2-2D26-4F34-A87C-3A477231FCE1}">
      <dsp:nvSpPr>
        <dsp:cNvPr id="0" name=""/>
        <dsp:cNvSpPr/>
      </dsp:nvSpPr>
      <dsp:spPr>
        <a:xfrm>
          <a:off x="5960972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</a:t>
          </a:r>
        </a:p>
      </dsp:txBody>
      <dsp:txXfrm>
        <a:off x="6016863" y="914587"/>
        <a:ext cx="1228629" cy="1033147"/>
      </dsp:txXfrm>
    </dsp:sp>
    <dsp:sp modelId="{C8AC7315-D3F2-483F-8D0F-4874DD5EA1A9}">
      <dsp:nvSpPr>
        <dsp:cNvPr id="0" name=""/>
        <dsp:cNvSpPr/>
      </dsp:nvSpPr>
      <dsp:spPr>
        <a:xfrm>
          <a:off x="7449291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EKS (Hellman)</a:t>
          </a:r>
        </a:p>
      </dsp:txBody>
      <dsp:txXfrm>
        <a:off x="7505182" y="914587"/>
        <a:ext cx="1228629" cy="1033147"/>
      </dsp:txXfrm>
    </dsp:sp>
    <dsp:sp modelId="{234D0A35-B628-40DB-880F-F41E6740D644}">
      <dsp:nvSpPr>
        <dsp:cNvPr id="0" name=""/>
        <dsp:cNvSpPr/>
      </dsp:nvSpPr>
      <dsp:spPr>
        <a:xfrm>
          <a:off x="8937609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Q&amp;A</a:t>
          </a:r>
        </a:p>
      </dsp:txBody>
      <dsp:txXfrm>
        <a:off x="8993500" y="914587"/>
        <a:ext cx="1228629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2197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ConfigMaps</a:t>
          </a:r>
          <a:endParaRPr lang="en-US" sz="2400" kern="1200" dirty="0"/>
        </a:p>
      </dsp:txBody>
      <dsp:txXfrm>
        <a:off x="58088" y="914587"/>
        <a:ext cx="1784772" cy="1033147"/>
      </dsp:txXfrm>
    </dsp:sp>
    <dsp:sp modelId="{EE32E083-15C1-4B43-87A9-F9419B03064B}">
      <dsp:nvSpPr>
        <dsp:cNvPr id="0" name=""/>
        <dsp:cNvSpPr/>
      </dsp:nvSpPr>
      <dsp:spPr>
        <a:xfrm>
          <a:off x="2098389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Secrets</a:t>
          </a:r>
        </a:p>
      </dsp:txBody>
      <dsp:txXfrm>
        <a:off x="2154280" y="914587"/>
        <a:ext cx="1784772" cy="1033147"/>
      </dsp:txXfrm>
    </dsp:sp>
    <dsp:sp modelId="{F2130204-F1E0-45C5-8A35-3401D433A9EA}">
      <dsp:nvSpPr>
        <dsp:cNvPr id="0" name=""/>
        <dsp:cNvSpPr/>
      </dsp:nvSpPr>
      <dsp:spPr>
        <a:xfrm>
          <a:off x="4194582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Resources</a:t>
          </a:r>
        </a:p>
      </dsp:txBody>
      <dsp:txXfrm>
        <a:off x="4250473" y="914587"/>
        <a:ext cx="1784772" cy="1033147"/>
      </dsp:txXfrm>
    </dsp:sp>
    <dsp:sp modelId="{5F0CB2F4-5953-4D46-A933-3C8C47D7323F}">
      <dsp:nvSpPr>
        <dsp:cNvPr id="0" name=""/>
        <dsp:cNvSpPr/>
      </dsp:nvSpPr>
      <dsp:spPr>
        <a:xfrm>
          <a:off x="6290774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Probes</a:t>
          </a:r>
        </a:p>
      </dsp:txBody>
      <dsp:txXfrm>
        <a:off x="6346665" y="914587"/>
        <a:ext cx="1784772" cy="1033147"/>
      </dsp:txXfrm>
    </dsp:sp>
    <dsp:sp modelId="{C14FEA74-9114-4E5B-B4D8-B212505A8A08}">
      <dsp:nvSpPr>
        <dsp:cNvPr id="0" name=""/>
        <dsp:cNvSpPr/>
      </dsp:nvSpPr>
      <dsp:spPr>
        <a:xfrm>
          <a:off x="8386966" y="858696"/>
          <a:ext cx="189655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Debugging</a:t>
          </a:r>
        </a:p>
      </dsp:txBody>
      <dsp:txXfrm>
        <a:off x="8442857" y="914587"/>
        <a:ext cx="1784772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04/02/2020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04/02/2020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cheatshee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8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29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E3E8222-E2CD-4EC8-BB3B-AD5C5CD5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3" y="1701851"/>
            <a:ext cx="9983593" cy="434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A2B9D3-A90A-4231-9256-BD685014AF96}"/>
              </a:ext>
            </a:extLst>
          </p:cNvPr>
          <p:cNvSpPr txBox="1"/>
          <p:nvPr/>
        </p:nvSpPr>
        <p:spPr>
          <a:xfrm>
            <a:off x="5336414" y="3121223"/>
            <a:ext cx="545721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Operations – what you want to do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Resources – what you want to do it to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Flags – optional behaviors</a:t>
            </a:r>
          </a:p>
          <a:p>
            <a:endParaRPr lang="en-US" sz="2000" dirty="0"/>
          </a:p>
          <a:p>
            <a:r>
              <a:rPr lang="en-US" sz="2000" dirty="0"/>
              <a:t>E.g. </a:t>
            </a:r>
            <a:r>
              <a:rPr lang="en-US" sz="2000" dirty="0" err="1"/>
              <a:t>kubectl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get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pod</a:t>
            </a:r>
            <a:r>
              <a:rPr lang="en-US" sz="2000" dirty="0">
                <a:solidFill>
                  <a:srgbClr val="00B050"/>
                </a:solidFill>
              </a:rPr>
              <a:t> –f ./</a:t>
            </a:r>
            <a:r>
              <a:rPr lang="en-US" sz="2000" dirty="0" err="1">
                <a:solidFill>
                  <a:srgbClr val="00B050"/>
                </a:solidFill>
              </a:rPr>
              <a:t>pod.yml</a:t>
            </a:r>
            <a:endParaRPr lang="da-DK" sz="2000" dirty="0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359B4-B5C7-4631-A8DE-623F6AF2484B}"/>
              </a:ext>
            </a:extLst>
          </p:cNvPr>
          <p:cNvSpPr/>
          <p:nvPr/>
        </p:nvSpPr>
        <p:spPr>
          <a:xfrm>
            <a:off x="2909667" y="6061624"/>
            <a:ext cx="6001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>
                <a:hlinkClick r:id="rId3"/>
              </a:rPr>
              <a:t>https://kubernetes.io/docs/reference/kubectl/cheatsheet/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If no namespace is specified when </a:t>
            </a:r>
            <a:r>
              <a:rPr lang="da-DK" sz="2100" dirty="0"/>
              <a:t>interacting with Kubernetes through </a:t>
            </a:r>
            <a:r>
              <a:rPr lang="en-US" sz="2100" dirty="0" err="1"/>
              <a:t>kubectl</a:t>
            </a:r>
            <a:r>
              <a:rPr lang="en-US" sz="2100" dirty="0"/>
              <a:t>, the command assumes you are working with the default namespace, </a:t>
            </a:r>
            <a:r>
              <a:rPr lang="da-DK" sz="2100" dirty="0"/>
              <a:t>named default.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170797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AC7315-D3F2-483F-8D0F-4874DD5EA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manifests.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manifests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0512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</a:t>
              </a:r>
            </a:p>
          </p:txBody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795F4D-8C26-4195-BFFF-B3C233B18C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93" y="2421923"/>
            <a:ext cx="4107719" cy="34146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0656D-BCE8-4E63-A53D-15748F815C1B}"/>
              </a:ext>
            </a:extLst>
          </p:cNvPr>
          <p:cNvSpPr txBox="1"/>
          <p:nvPr/>
        </p:nvSpPr>
        <p:spPr>
          <a:xfrm>
            <a:off x="1759134" y="1454337"/>
            <a:ext cx="6121260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allows us to rollout pods via </a:t>
            </a:r>
            <a:r>
              <a:rPr lang="en-GB" sz="2100" dirty="0" err="1"/>
              <a:t>ReplicaSets</a:t>
            </a:r>
            <a:r>
              <a:rPr lang="en-GB" sz="2100" dirty="0"/>
              <a:t>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enabled migration between different pod versions at a controlled rate.</a:t>
            </a:r>
            <a:br>
              <a:rPr lang="en-GB" sz="2100" dirty="0"/>
            </a:br>
            <a:endParaRPr lang="en-GB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100" dirty="0"/>
              <a:t>Deployments enable easy rollbacks if the current state of the Deployment is not stable. Each rollback updates the revision of the Deployment.</a:t>
            </a:r>
          </a:p>
        </p:txBody>
      </p:sp>
    </p:spTree>
    <p:extLst>
      <p:ext uri="{BB962C8B-B14F-4D97-AF65-F5344CB8AC3E}">
        <p14:creationId xmlns:p14="http://schemas.microsoft.com/office/powerpoint/2010/main" val="9012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</a:t>
              </a:r>
              <a:endParaRPr lang="da-DK" sz="2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</a:t>
              </a:r>
              <a:r>
                <a:rPr lang="en-US" sz="2000">
                  <a:solidFill>
                    <a:schemeClr val="bg1"/>
                  </a:solidFill>
                </a:rPr>
                <a:t>&gt; Primitives </a:t>
              </a:r>
              <a:r>
                <a:rPr lang="en-US" sz="2000" dirty="0">
                  <a:solidFill>
                    <a:schemeClr val="bg1"/>
                  </a:solidFill>
                </a:rPr>
                <a:t>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Scenarios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49976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2" y="2082113"/>
            <a:ext cx="6053376" cy="3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Creating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Consuming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6DC22-15D9-49FC-8F68-3B20222788C8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Kubernetes Secrets are a way to store confidential information. They are used by Pods, the </a:t>
            </a:r>
            <a:r>
              <a:rPr lang="en-US" sz="2100" dirty="0" err="1"/>
              <a:t>kubelet</a:t>
            </a:r>
            <a:r>
              <a:rPr lang="en-US" sz="2100" dirty="0"/>
              <a:t>, and the system itself.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Secrets can be created through the command line as well as through definition files.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To enable containers to access Secrets, you have the option to mount them as a volume or environment variables.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kubelet</a:t>
            </a:r>
            <a:r>
              <a:rPr lang="en-US" sz="2100" dirty="0"/>
              <a:t> uses Secrets when it needs to pull images from private image registries that require authentication using the </a:t>
            </a:r>
            <a:r>
              <a:rPr lang="en-US" sz="2100" dirty="0" err="1"/>
              <a:t>imagePullSecrets</a:t>
            </a:r>
            <a:r>
              <a:rPr lang="en-US" sz="2100" dirty="0"/>
              <a:t> parameter.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989740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Kubernetes,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82243E-D7C1-43A2-87DD-D0CBA70A4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67" y="1352409"/>
            <a:ext cx="9227065" cy="51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principle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5 simple steps   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B5B68E02-41C0-465D-AC50-88C8B48F2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0987" y="1969500"/>
            <a:ext cx="5262767" cy="3508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15959A-585F-4E76-AF9F-A85D7EF3B823}"/>
              </a:ext>
            </a:extLst>
          </p:cNvPr>
          <p:cNvSpPr txBox="1"/>
          <p:nvPr/>
        </p:nvSpPr>
        <p:spPr>
          <a:xfrm>
            <a:off x="738231" y="2189697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00" dirty="0"/>
              <a:t>Locate broken pod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Export broken pod summary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Export broken pod logs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Apply patch to broken pod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Ensure broken pod is in desired state</a:t>
            </a:r>
          </a:p>
          <a:p>
            <a:pPr marL="457200" indent="-457200">
              <a:buFont typeface="+mj-lt"/>
              <a:buAutoNum type="arabicPeriod"/>
            </a:pPr>
            <a:endParaRPr lang="da-DK" sz="2100" dirty="0" err="1"/>
          </a:p>
        </p:txBody>
      </p: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1568</Words>
  <Application>Microsoft Office PowerPoint</Application>
  <PresentationFormat>Widescreen</PresentationFormat>
  <Paragraphs>227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DFDS</vt:lpstr>
      <vt:lpstr>DFDS Bold</vt:lpstr>
      <vt:lpstr>Calibri</vt:lpstr>
      <vt:lpstr>Arial</vt:lpstr>
      <vt:lpstr>DFDS Light</vt:lpstr>
      <vt:lpstr>Gotham-Light</vt:lpstr>
      <vt:lpstr>DFDS PowerPoint Template 16_9 logo top</vt:lpstr>
      <vt:lpstr>Kubernetes Training   Updated 29 January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2020-02-04T14:11:15Z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